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5"/>
  </p:notesMasterIdLst>
  <p:handoutMasterIdLst>
    <p:handoutMasterId r:id="rId26"/>
  </p:handoutMasterIdLst>
  <p:sldIdLst>
    <p:sldId id="281" r:id="rId5"/>
    <p:sldId id="314" r:id="rId6"/>
    <p:sldId id="282" r:id="rId7"/>
    <p:sldId id="309" r:id="rId8"/>
    <p:sldId id="329" r:id="rId9"/>
    <p:sldId id="307" r:id="rId10"/>
    <p:sldId id="302" r:id="rId11"/>
    <p:sldId id="301" r:id="rId12"/>
    <p:sldId id="308" r:id="rId13"/>
    <p:sldId id="319" r:id="rId14"/>
    <p:sldId id="332" r:id="rId15"/>
    <p:sldId id="324" r:id="rId16"/>
    <p:sldId id="326" r:id="rId17"/>
    <p:sldId id="321" r:id="rId18"/>
    <p:sldId id="333" r:id="rId19"/>
    <p:sldId id="334" r:id="rId20"/>
    <p:sldId id="335" r:id="rId21"/>
    <p:sldId id="336" r:id="rId22"/>
    <p:sldId id="323" r:id="rId23"/>
    <p:sldId id="325" r:id="rId2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6804" autoAdjust="0"/>
  </p:normalViewPr>
  <p:slideViewPr>
    <p:cSldViewPr snapToGrid="0">
      <p:cViewPr varScale="1">
        <p:scale>
          <a:sx n="121" d="100"/>
          <a:sy n="121" d="100"/>
        </p:scale>
        <p:origin x="427" y="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2023/12/14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2023/12/14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004277" y="3152001"/>
            <a:ext cx="6180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推箱子益智遊戲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46029" y="2702585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46029" y="243361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46030" y="2156991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46031" y="1861918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2043772"/>
            <a:ext cx="607891" cy="107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4" y="23720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38199" y="123297"/>
            <a:ext cx="120042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48673F-B13A-BC55-13C6-8AD1EC8F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779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BE08AF1-41E5-2BA9-DBC3-FD861359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65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5224196" y="78377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]+[</a:t>
            </a:r>
            <a:r>
              <a:rPr lang="zh-TW" altLang="en-US" sz="3500" b="1" dirty="0"/>
              <a:t>遊戲結束判斷狀態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410608" y="1350577"/>
            <a:ext cx="3562884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2B1403-6C7F-6798-2D46-78A69892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88" y="1350577"/>
            <a:ext cx="3863279" cy="25696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431381" y="1573393"/>
            <a:ext cx="3043919" cy="212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849192" y="3920190"/>
            <a:ext cx="156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遊戲地圖繪製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577600" y="4369906"/>
            <a:ext cx="903679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:[</a:t>
            </a:r>
            <a:r>
              <a:rPr lang="zh-TW" altLang="en-US" sz="1800" b="1" dirty="0"/>
              <a:t>地圖陣列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]</a:t>
            </a:r>
            <a:r>
              <a:rPr lang="en-US" altLang="zh-TW" sz="1800" b="1" dirty="0"/>
              <a:t>+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[</a:t>
            </a:r>
            <a:r>
              <a:rPr lang="zh-TW" altLang="en-US" sz="1800" b="1" dirty="0"/>
              <a:t>遊戲執行狀態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zh-TW" sz="1800" b="1" dirty="0"/>
          </a:p>
          <a:p>
            <a:pPr>
              <a:lnSpc>
                <a:spcPct val="150000"/>
              </a:lnSpc>
            </a:pPr>
            <a:r>
              <a:rPr lang="zh-TW" altLang="en-US" sz="1800" b="1" dirty="0"/>
              <a:t>遊戲執行狀態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箱子「尚未」全部擺放置目的地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5D80-E458-6C49-B120-FF05534C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74B2BE-9D3E-961B-5E37-02F539756821}"/>
              </a:ext>
            </a:extLst>
          </p:cNvPr>
          <p:cNvSpPr txBox="1"/>
          <p:nvPr/>
        </p:nvSpPr>
        <p:spPr>
          <a:xfrm>
            <a:off x="2002971" y="1888422"/>
            <a:ext cx="8186057" cy="293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(1) </a:t>
            </a:r>
            <a:r>
              <a:rPr lang="en-US" altLang="zh-TW" sz="2400" dirty="0"/>
              <a:t>API</a:t>
            </a:r>
            <a:r>
              <a:rPr lang="zh-TW" altLang="en-US" sz="2400" dirty="0"/>
              <a:t>撰寫完成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(2) </a:t>
            </a:r>
            <a:r>
              <a:rPr lang="en-US" altLang="zh-TW" sz="2400" dirty="0"/>
              <a:t>Break Down </a:t>
            </a:r>
            <a:r>
              <a:rPr lang="zh-TW" altLang="en-US" sz="2400" dirty="0"/>
              <a:t>遊戲機制</a:t>
            </a:r>
            <a:r>
              <a:rPr lang="en-US" altLang="zh-TW" sz="2400" dirty="0"/>
              <a:t>:</a:t>
            </a:r>
            <a:r>
              <a:rPr lang="zh-TW" altLang="en-US" sz="2400" dirty="0"/>
              <a:t>人物移動修改</a:t>
            </a:r>
            <a:r>
              <a:rPr lang="en-US" altLang="zh-TW" sz="2400" dirty="0"/>
              <a:t> 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(3) 流程圖修改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(</a:t>
            </a:r>
            <a:r>
              <a:rPr lang="en-US" altLang="zh-TW" sz="2400" dirty="0"/>
              <a:t>4</a:t>
            </a:r>
            <a:r>
              <a:rPr lang="zh-TW" altLang="en-US" sz="2400" dirty="0"/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BC269-1EE2-48BD-E08B-D0F598722DDF}"/>
              </a:ext>
            </a:extLst>
          </p:cNvPr>
          <p:cNvSpPr txBox="1"/>
          <p:nvPr/>
        </p:nvSpPr>
        <p:spPr>
          <a:xfrm>
            <a:off x="3891838" y="237448"/>
            <a:ext cx="440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本周需改善的問題</a:t>
            </a:r>
            <a:endParaRPr lang="en-US" altLang="zh-TW" sz="4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4B8C51-1150-635C-0D56-E287DD4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F52D0-94BF-5AB9-B47C-CB0959A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4725D1-FA35-1FA9-B199-50788585BB88}"/>
              </a:ext>
            </a:extLst>
          </p:cNvPr>
          <p:cNvSpPr txBox="1"/>
          <p:nvPr/>
        </p:nvSpPr>
        <p:spPr>
          <a:xfrm>
            <a:off x="4201661" y="235044"/>
            <a:ext cx="3788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本週遇到的問題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52982-2E7D-C113-CFB0-FD25A66F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3AD17C-B2C3-C04A-417C-0967B13EC9E0}"/>
              </a:ext>
            </a:extLst>
          </p:cNvPr>
          <p:cNvSpPr txBox="1"/>
          <p:nvPr/>
        </p:nvSpPr>
        <p:spPr>
          <a:xfrm>
            <a:off x="2508067" y="1735875"/>
            <a:ext cx="7175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 err="1"/>
              <a:t>1.PS</a:t>
            </a:r>
            <a:r>
              <a:rPr lang="zh-TW" altLang="en-US" sz="3200" b="1" dirty="0"/>
              <a:t>透過</a:t>
            </a:r>
            <a:r>
              <a:rPr lang="en-US" altLang="zh-TW" sz="3200" b="1" dirty="0"/>
              <a:t>UART</a:t>
            </a:r>
            <a:r>
              <a:rPr lang="zh-TW" altLang="en-US" sz="3200" b="1" dirty="0"/>
              <a:t>傳輸給</a:t>
            </a:r>
            <a:r>
              <a:rPr lang="en-US" altLang="zh-TW" sz="3200" b="1" dirty="0"/>
              <a:t>PC</a:t>
            </a:r>
            <a:r>
              <a:rPr lang="zh-TW" altLang="en-US" sz="3200" b="1" dirty="0"/>
              <a:t>資料感到疑惑</a:t>
            </a:r>
          </a:p>
        </p:txBody>
      </p:sp>
    </p:spTree>
    <p:extLst>
      <p:ext uri="{BB962C8B-B14F-4D97-AF65-F5344CB8AC3E}">
        <p14:creationId xmlns:p14="http://schemas.microsoft.com/office/powerpoint/2010/main" val="325756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219074-91C8-55E0-E8E5-9B76A673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08EE60-41A9-03E4-0C33-241F5FE22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76" y="4509209"/>
            <a:ext cx="5819048" cy="13904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EA6ECA-5570-375E-874B-C8A330C272AA}"/>
              </a:ext>
            </a:extLst>
          </p:cNvPr>
          <p:cNvSpPr txBox="1"/>
          <p:nvPr/>
        </p:nvSpPr>
        <p:spPr>
          <a:xfrm>
            <a:off x="2508067" y="211341"/>
            <a:ext cx="7175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 err="1"/>
              <a:t>1.PS</a:t>
            </a:r>
            <a:r>
              <a:rPr lang="zh-TW" altLang="en-US" sz="3200" b="1" dirty="0"/>
              <a:t>透過</a:t>
            </a:r>
            <a:r>
              <a:rPr lang="en-US" altLang="zh-TW" sz="3200" b="1" dirty="0"/>
              <a:t>UART</a:t>
            </a:r>
            <a:r>
              <a:rPr lang="zh-TW" altLang="en-US" sz="3200" b="1" dirty="0"/>
              <a:t>傳輸給</a:t>
            </a:r>
            <a:r>
              <a:rPr lang="en-US" altLang="zh-TW" sz="3200" b="1" dirty="0"/>
              <a:t>PC</a:t>
            </a:r>
            <a:r>
              <a:rPr lang="zh-TW" altLang="en-US" sz="3200" b="1" dirty="0"/>
              <a:t>資料的疑惑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32C03B-E05E-4739-52E2-49C66C24C00A}"/>
              </a:ext>
            </a:extLst>
          </p:cNvPr>
          <p:cNvSpPr txBox="1"/>
          <p:nvPr/>
        </p:nvSpPr>
        <p:spPr>
          <a:xfrm>
            <a:off x="2897322" y="1041413"/>
            <a:ext cx="639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[73]</a:t>
            </a:r>
            <a:r>
              <a:rPr lang="zh-TW" altLang="en-US" b="1" dirty="0"/>
              <a:t>位元資料 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sz="1800" b="1" dirty="0"/>
              <a:t>[</a:t>
            </a:r>
            <a:r>
              <a:rPr lang="zh-TW" altLang="en-US" sz="1800" b="1" dirty="0"/>
              <a:t>地圖陣列資料</a:t>
            </a:r>
            <a:r>
              <a:rPr lang="en-US" altLang="zh-TW" sz="1800" b="1" dirty="0"/>
              <a:t>]+[</a:t>
            </a:r>
            <a:r>
              <a:rPr lang="zh-TW" altLang="en-US" sz="1800" b="1" dirty="0"/>
              <a:t>遊戲結束判斷狀態</a:t>
            </a:r>
            <a:r>
              <a:rPr lang="en-US" altLang="zh-TW" sz="1800" b="1" dirty="0"/>
              <a:t>]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6061285-2FED-2E7A-9E6C-840EE272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2" y="709408"/>
            <a:ext cx="10007951" cy="2487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EFF3C5A-D74D-90AA-C172-147E3D3F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18" y="1599793"/>
            <a:ext cx="3151459" cy="2001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F273E9-C12F-8A32-E534-8ED0D14D9A53}"/>
              </a:ext>
            </a:extLst>
          </p:cNvPr>
          <p:cNvSpPr txBox="1"/>
          <p:nvPr/>
        </p:nvSpPr>
        <p:spPr>
          <a:xfrm>
            <a:off x="1850933" y="3601246"/>
            <a:ext cx="2832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1.</a:t>
            </a:r>
            <a:r>
              <a:rPr lang="zh-TW" altLang="en-US" sz="1800" b="1" dirty="0"/>
              <a:t>地圖陣列資料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共</a:t>
            </a:r>
            <a:r>
              <a:rPr lang="en-US" altLang="zh-TW" sz="1800" b="1" dirty="0"/>
              <a:t>72</a:t>
            </a:r>
            <a:r>
              <a:rPr lang="zh-TW" altLang="en-US" sz="1800" b="1" dirty="0"/>
              <a:t>位元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CF5ED20-F1CB-5571-6673-88BDE61A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32" y="1579312"/>
            <a:ext cx="5456271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C58084-DD6C-A812-F7CE-9BE4F56C2FF0}"/>
              </a:ext>
            </a:extLst>
          </p:cNvPr>
          <p:cNvSpPr txBox="1"/>
          <p:nvPr/>
        </p:nvSpPr>
        <p:spPr>
          <a:xfrm>
            <a:off x="6429355" y="1838679"/>
            <a:ext cx="331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2.</a:t>
            </a:r>
            <a:r>
              <a:rPr lang="zh-TW" altLang="en-US" sz="1800" b="1" dirty="0"/>
              <a:t>遊戲結束判斷狀態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共</a:t>
            </a:r>
            <a:r>
              <a:rPr lang="en-US" altLang="zh-TW" sz="1800" b="1" dirty="0"/>
              <a:t>1</a:t>
            </a:r>
            <a:r>
              <a:rPr lang="zh-TW" altLang="en-US" sz="1800" b="1" dirty="0"/>
              <a:t>位元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6955F8-5A2F-6028-3639-635A6A82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99" y="4071867"/>
            <a:ext cx="10007951" cy="24871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D26CF4-DA46-AF96-AC4C-57E258944023}"/>
              </a:ext>
            </a:extLst>
          </p:cNvPr>
          <p:cNvSpPr txBox="1"/>
          <p:nvPr/>
        </p:nvSpPr>
        <p:spPr>
          <a:xfrm>
            <a:off x="4548657" y="5999776"/>
            <a:ext cx="309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UART</a:t>
            </a:r>
            <a:r>
              <a:rPr lang="zh-TW" altLang="en-US" b="1" dirty="0"/>
              <a:t>實際傳輸</a:t>
            </a:r>
            <a:r>
              <a:rPr lang="en-US" altLang="zh-TW" b="1" dirty="0"/>
              <a:t>[73]</a:t>
            </a:r>
            <a:r>
              <a:rPr lang="zh-TW" altLang="en-US" b="1" dirty="0"/>
              <a:t>位元資料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87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EFB4D-E89C-96C2-F5F5-DB09E0BB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5692BA-0B90-351A-D11F-9AE159ED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83" y="136526"/>
            <a:ext cx="1750835" cy="64197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C5514F-BC64-494D-EA39-15E3A570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26"/>
            <a:ext cx="1679997" cy="64197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88A7F4-1AE2-58A4-3085-B4B44A545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979" y="136525"/>
            <a:ext cx="1779506" cy="641973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9EE17-441B-AE2B-7E1E-4E9AF34C240A}"/>
              </a:ext>
            </a:extLst>
          </p:cNvPr>
          <p:cNvSpPr txBox="1"/>
          <p:nvPr/>
        </p:nvSpPr>
        <p:spPr>
          <a:xfrm>
            <a:off x="248881" y="467451"/>
            <a:ext cx="2734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實際確認</a:t>
            </a:r>
            <a:r>
              <a:rPr lang="en-US" altLang="zh-TW" b="1" dirty="0"/>
              <a:t>UART</a:t>
            </a:r>
            <a:r>
              <a:rPr lang="zh-TW" altLang="en-US" b="1" dirty="0"/>
              <a:t>傳輸的</a:t>
            </a:r>
            <a:r>
              <a:rPr lang="en-US" altLang="zh-TW" b="1" dirty="0"/>
              <a:t>[73]</a:t>
            </a:r>
            <a:r>
              <a:rPr lang="zh-TW" altLang="en-US" b="1" dirty="0"/>
              <a:t>位元資料 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DB0AF8A-41A8-BDC6-2BE8-2ABF2AE6E3D6}"/>
              </a:ext>
            </a:extLst>
          </p:cNvPr>
          <p:cNvSpPr txBox="1"/>
          <p:nvPr/>
        </p:nvSpPr>
        <p:spPr>
          <a:xfrm>
            <a:off x="248881" y="1656172"/>
            <a:ext cx="2734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但是</a:t>
            </a:r>
            <a:r>
              <a:rPr lang="en-US" altLang="zh-TW" b="1" dirty="0"/>
              <a:t>UART</a:t>
            </a:r>
            <a:r>
              <a:rPr lang="zh-TW" altLang="en-US" b="1" dirty="0"/>
              <a:t>實際傳輸</a:t>
            </a:r>
            <a:r>
              <a:rPr lang="en-US" altLang="zh-TW" b="1" dirty="0"/>
              <a:t>[73]</a:t>
            </a:r>
            <a:r>
              <a:rPr lang="zh-TW" altLang="en-US" b="1" dirty="0"/>
              <a:t>位元資料為</a:t>
            </a:r>
            <a:r>
              <a:rPr lang="en-US" altLang="zh-TW" b="1" dirty="0"/>
              <a:t>[]</a:t>
            </a:r>
            <a:r>
              <a:rPr lang="zh-TW" altLang="en-US" b="1" dirty="0"/>
              <a:t>，故不確定是否正確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91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A98E22-C817-B407-89F8-759396E7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A39F9E-8A8B-C541-2159-08901612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4" y="713633"/>
            <a:ext cx="1300336" cy="1838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389D352-2F39-32AC-D8AE-092F4BBEF8D1}"/>
              </a:ext>
            </a:extLst>
          </p:cNvPr>
          <p:cNvSpPr txBox="1"/>
          <p:nvPr/>
        </p:nvSpPr>
        <p:spPr>
          <a:xfrm>
            <a:off x="2630424" y="5892581"/>
            <a:ext cx="6931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ASCII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對照表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https://beyond-firmware.blogspot.com/2014/03/ascii-table.html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F92B04-989F-9B73-796D-C3ADE857DA0E}"/>
              </a:ext>
            </a:extLst>
          </p:cNvPr>
          <p:cNvSpPr txBox="1"/>
          <p:nvPr/>
        </p:nvSpPr>
        <p:spPr>
          <a:xfrm>
            <a:off x="1354520" y="2551701"/>
            <a:ext cx="146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ASCII</a:t>
            </a:r>
            <a:r>
              <a:rPr lang="zh-TW" altLang="en-US" b="1" dirty="0"/>
              <a:t> </a:t>
            </a:r>
            <a:r>
              <a:rPr lang="en-US" altLang="zh-TW" b="1" dirty="0"/>
              <a:t>Code 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F9F31-F6E2-DCCB-8EEF-F3E236F672F2}"/>
              </a:ext>
            </a:extLst>
          </p:cNvPr>
          <p:cNvSpPr txBox="1"/>
          <p:nvPr/>
        </p:nvSpPr>
        <p:spPr>
          <a:xfrm>
            <a:off x="4433000" y="654584"/>
            <a:ext cx="14614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ASCII</a:t>
            </a:r>
            <a:r>
              <a:rPr lang="zh-TW" altLang="en-US" b="1" dirty="0"/>
              <a:t> </a:t>
            </a:r>
            <a:r>
              <a:rPr lang="en-US" altLang="zh-TW" b="1" dirty="0"/>
              <a:t>Code</a:t>
            </a:r>
          </a:p>
          <a:p>
            <a:endParaRPr lang="en-US" altLang="zh-TW" b="1" dirty="0"/>
          </a:p>
          <a:p>
            <a:r>
              <a:rPr lang="en-US" altLang="zh-TW" b="1" dirty="0"/>
              <a:t>0 = 48</a:t>
            </a:r>
          </a:p>
          <a:p>
            <a:r>
              <a:rPr lang="en-US" altLang="zh-TW" b="1" dirty="0"/>
              <a:t>1 = “0” + 1</a:t>
            </a:r>
          </a:p>
          <a:p>
            <a:r>
              <a:rPr lang="en-US" altLang="zh-TW" b="1" dirty="0"/>
              <a:t>1 = “0” + 2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6713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BA737-856D-C515-0FC7-62C4069D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6BB0CC-46F2-6222-D80D-9ED7B913E122}"/>
              </a:ext>
            </a:extLst>
          </p:cNvPr>
          <p:cNvSpPr txBox="1"/>
          <p:nvPr/>
        </p:nvSpPr>
        <p:spPr>
          <a:xfrm>
            <a:off x="3709403" y="235044"/>
            <a:ext cx="477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回答上週老師的問題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F7EF2-8FD8-00F3-8759-1B322111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C7A1A-001A-2C57-8B52-0D4BF68C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163262"/>
            <a:ext cx="2543226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4D5749-000F-D617-675C-9FFC91C165B8}"/>
              </a:ext>
            </a:extLst>
          </p:cNvPr>
          <p:cNvSpPr txBox="1"/>
          <p:nvPr/>
        </p:nvSpPr>
        <p:spPr>
          <a:xfrm>
            <a:off x="1242753" y="1281484"/>
            <a:ext cx="52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當箱子推到目的地上時，可不可以再被人物推走</a:t>
            </a:r>
            <a:endParaRPr lang="en-US" altLang="zh-TW" sz="1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F4C038-C9E8-787D-69B7-44E378A7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5" y="2163262"/>
            <a:ext cx="2853976" cy="216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ADB1F2-2AAC-55B1-2FFB-96C79F84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6" y="2163262"/>
            <a:ext cx="2229677" cy="216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F92189-838A-5AF0-81FB-07620C539769}"/>
              </a:ext>
            </a:extLst>
          </p:cNvPr>
          <p:cNvSpPr txBox="1"/>
          <p:nvPr/>
        </p:nvSpPr>
        <p:spPr>
          <a:xfrm>
            <a:off x="1294177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1.</a:t>
            </a:r>
            <a:r>
              <a:rPr lang="zh-TW" altLang="en-US" sz="1300" b="1" dirty="0"/>
              <a:t>箱子尚未移動至目的地上</a:t>
            </a:r>
            <a:endParaRPr lang="zh-TW" altLang="en-US" sz="13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46C0B-F158-0D60-BFC5-74B1DE6C716F}"/>
              </a:ext>
            </a:extLst>
          </p:cNvPr>
          <p:cNvSpPr txBox="1"/>
          <p:nvPr/>
        </p:nvSpPr>
        <p:spPr>
          <a:xfrm>
            <a:off x="5065875" y="4543320"/>
            <a:ext cx="218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2.</a:t>
            </a:r>
            <a:r>
              <a:rPr lang="zh-TW" altLang="en-US" sz="1300" b="1" dirty="0"/>
              <a:t>箱子移動至目的地上</a:t>
            </a:r>
            <a:endParaRPr lang="zh-TW" altLang="en-US" sz="13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B737BA-0230-13BD-9D0B-B1B9BB82C732}"/>
              </a:ext>
            </a:extLst>
          </p:cNvPr>
          <p:cNvSpPr txBox="1"/>
          <p:nvPr/>
        </p:nvSpPr>
        <p:spPr>
          <a:xfrm>
            <a:off x="8384875" y="4543320"/>
            <a:ext cx="21842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/>
              <a:t>3.</a:t>
            </a:r>
            <a:r>
              <a:rPr lang="zh-TW" altLang="en-US" sz="1300" b="1" dirty="0"/>
              <a:t>箱子往前移動推開目的地</a:t>
            </a:r>
            <a:endParaRPr lang="zh-TW" altLang="en-US" sz="13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D7FD2-29DE-8040-5411-12CA917B0BB7}"/>
              </a:ext>
            </a:extLst>
          </p:cNvPr>
          <p:cNvSpPr/>
          <p:nvPr/>
        </p:nvSpPr>
        <p:spPr>
          <a:xfrm>
            <a:off x="6990437" y="5087250"/>
            <a:ext cx="1967826" cy="144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F1BBCD-1F66-B758-25CD-E082D418E147}"/>
              </a:ext>
            </a:extLst>
          </p:cNvPr>
          <p:cNvSpPr txBox="1"/>
          <p:nvPr/>
        </p:nvSpPr>
        <p:spPr>
          <a:xfrm>
            <a:off x="6985899" y="5039891"/>
            <a:ext cx="1972363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 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“=”: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“X”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“B”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0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“P”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676E95"/>
                </a:solidFill>
                <a:latin typeface="Consolas" panose="020B0609020204030204" pitchFamily="49" charset="0"/>
              </a:rPr>
              <a:t>“O”</a:t>
            </a:r>
            <a:r>
              <a:rPr lang="en-US" altLang="zh-TW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0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 箱子擺放在目的地上</a:t>
            </a:r>
            <a:endParaRPr lang="en-US" altLang="zh-TW" sz="10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Baud Rate : </a:t>
            </a:r>
            <a:r>
              <a:rPr lang="en-US" altLang="zh-TW" dirty="0" err="1"/>
              <a:t>115200bps</a:t>
            </a:r>
            <a:endParaRPr lang="en-US" altLang="zh-TW" dirty="0"/>
          </a:p>
          <a:p>
            <a:pPr lvl="1"/>
            <a:r>
              <a:rPr lang="en-US" altLang="zh-TW" dirty="0"/>
              <a:t>Board </a:t>
            </a:r>
            <a:r>
              <a:rPr lang="en-US" altLang="zh-TW" dirty="0" err="1"/>
              <a:t>Clk</a:t>
            </a:r>
            <a:r>
              <a:rPr lang="en-US" altLang="zh-TW" dirty="0"/>
              <a:t> : </a:t>
            </a:r>
            <a:r>
              <a:rPr lang="en-US" altLang="zh-TW" dirty="0" err="1"/>
              <a:t>100MHz</a:t>
            </a:r>
            <a:endParaRPr lang="en-US" altLang="zh-TW" dirty="0"/>
          </a:p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/>
              <a:t>AIX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需求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94071-2EBE-C5DF-D4EF-A3717E60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9F33E9-A81D-3FFE-E09D-C84B3A420788}"/>
              </a:ext>
            </a:extLst>
          </p:cNvPr>
          <p:cNvSpPr txBox="1"/>
          <p:nvPr/>
        </p:nvSpPr>
        <p:spPr>
          <a:xfrm>
            <a:off x="5554625" y="136525"/>
            <a:ext cx="108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4B082E-AA24-4058-5D26-3C1AA1D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AACCB76-2203-0432-95C6-B2348CCEC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38033"/>
              </p:ext>
            </p:extLst>
          </p:nvPr>
        </p:nvGraphicFramePr>
        <p:xfrm>
          <a:off x="1431210" y="1233923"/>
          <a:ext cx="9329577" cy="490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09859">
                  <a:extLst>
                    <a:ext uri="{9D8B030D-6E8A-4147-A177-3AD203B41FA5}">
                      <a16:colId xmlns:a16="http://schemas.microsoft.com/office/drawing/2014/main" val="3277683224"/>
                    </a:ext>
                  </a:extLst>
                </a:gridCol>
                <a:gridCol w="3109859">
                  <a:extLst>
                    <a:ext uri="{9D8B030D-6E8A-4147-A177-3AD203B41FA5}">
                      <a16:colId xmlns:a16="http://schemas.microsoft.com/office/drawing/2014/main" val="3059247767"/>
                    </a:ext>
                  </a:extLst>
                </a:gridCol>
                <a:gridCol w="3109859">
                  <a:extLst>
                    <a:ext uri="{9D8B030D-6E8A-4147-A177-3AD203B41FA5}">
                      <a16:colId xmlns:a16="http://schemas.microsoft.com/office/drawing/2014/main" val="2341159056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輸入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輸出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9886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Button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觸發中斷及人物移動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更新地圖陣列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73592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UART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傳輸地圖與遊戲狀態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PC</a:t>
                      </a:r>
                      <a:r>
                        <a:rPr lang="zh-TW" altLang="en-US" sz="2000" dirty="0"/>
                        <a:t>輸出遊戲畫面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70646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Button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重置遊戲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初始地圖陣列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39314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人物、箱子、目的地狀態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判斷人或箱子是否與目的地重疊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若人物或箱子與目的地重疊，則輸出人物或箱子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69001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當前地圖陣列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計算目的地剩餘數量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LED</a:t>
                      </a:r>
                      <a:r>
                        <a:rPr lang="zh-TW" altLang="en-US" sz="2000" dirty="0"/>
                        <a:t>輸出目的地剩餘數量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80717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目的地剩餘數量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判斷遊戲是否結束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在</a:t>
                      </a:r>
                      <a:r>
                        <a:rPr lang="en-US" altLang="zh-TW" sz="2000" dirty="0"/>
                        <a:t>PC</a:t>
                      </a:r>
                      <a:r>
                        <a:rPr lang="zh-TW" altLang="en-US" sz="2000" dirty="0"/>
                        <a:t>上顯示</a:t>
                      </a:r>
                      <a:r>
                        <a:rPr lang="en-US" altLang="zh-TW" sz="2000" dirty="0"/>
                        <a:t>Winner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84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6D41D7-FCBE-30A4-5DD4-8C6F17F550D9}"/>
              </a:ext>
            </a:extLst>
          </p:cNvPr>
          <p:cNvSpPr/>
          <p:nvPr/>
        </p:nvSpPr>
        <p:spPr>
          <a:xfrm>
            <a:off x="938274" y="573865"/>
            <a:ext cx="10415526" cy="5217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CFCBE3-FCF4-D661-FBCB-1558DCC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5D6652C3-92F7-0143-B347-BEE5F5D6967B}"/>
              </a:ext>
            </a:extLst>
          </p:cNvPr>
          <p:cNvSpPr txBox="1">
            <a:spLocks/>
          </p:cNvSpPr>
          <p:nvPr/>
        </p:nvSpPr>
        <p:spPr>
          <a:xfrm>
            <a:off x="1391334" y="800395"/>
            <a:ext cx="7685033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/>
              <a:t>遊戲規則</a:t>
            </a:r>
            <a:r>
              <a:rPr lang="en-US" altLang="zh-TW" b="1" dirty="0"/>
              <a:t>-</a:t>
            </a:r>
            <a:r>
              <a:rPr lang="zh-TW" altLang="en-US" b="1" dirty="0"/>
              <a:t>大綱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pic>
        <p:nvPicPr>
          <p:cNvPr id="3" name="圖片 2" descr="一張含有 Rectangle, 螢幕擷取畫面, 正方形, 建築材料 的圖片&#10;&#10;自動產生的描述">
            <a:extLst>
              <a:ext uri="{FF2B5EF4-FFF2-40B4-BE49-F238E27FC236}">
                <a16:creationId xmlns:a16="http://schemas.microsoft.com/office/drawing/2014/main" id="{9EE49E54-D05B-C18A-9776-0B9C2C62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86" y="1893464"/>
            <a:ext cx="2915987" cy="3239986"/>
          </a:xfrm>
          <a:prstGeom prst="rect">
            <a:avLst/>
          </a:prstGeom>
        </p:spPr>
      </p:pic>
      <p:sp>
        <p:nvSpPr>
          <p:cNvPr id="12" name="副標題 2">
            <a:extLst>
              <a:ext uri="{FF2B5EF4-FFF2-40B4-BE49-F238E27FC236}">
                <a16:creationId xmlns:a16="http://schemas.microsoft.com/office/drawing/2014/main" id="{E0E14B2A-28EA-1914-3321-29F9BAC28059}"/>
              </a:ext>
            </a:extLst>
          </p:cNvPr>
          <p:cNvSpPr txBox="1">
            <a:spLocks/>
          </p:cNvSpPr>
          <p:nvPr/>
        </p:nvSpPr>
        <p:spPr>
          <a:xfrm>
            <a:off x="1852023" y="1501833"/>
            <a:ext cx="5929836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遊戲</a:t>
            </a:r>
            <a:r>
              <a:rPr lang="zh-TW" altLang="en-US" sz="2000" b="1" dirty="0">
                <a:solidFill>
                  <a:schemeClr val="tx1"/>
                </a:solidFill>
              </a:rPr>
              <a:t>目標：將所有箱子「</a:t>
            </a:r>
            <a:r>
              <a:rPr lang="zh-TW" altLang="en-US" sz="2000" b="1" dirty="0"/>
              <a:t>推</a:t>
            </a:r>
            <a:r>
              <a:rPr lang="zh-TW" altLang="en-US" sz="2000" b="1" dirty="0">
                <a:solidFill>
                  <a:schemeClr val="tx1"/>
                </a:solidFill>
              </a:rPr>
              <a:t>動」到指定目的地則完成關卡。</a:t>
            </a:r>
            <a:endParaRPr lang="en-US" altLang="zh-TW" sz="20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A032EA1-620D-BE69-C596-C2DA51AA6DBC}"/>
              </a:ext>
            </a:extLst>
          </p:cNvPr>
          <p:cNvSpPr txBox="1">
            <a:spLocks/>
          </p:cNvSpPr>
          <p:nvPr/>
        </p:nvSpPr>
        <p:spPr>
          <a:xfrm>
            <a:off x="1852023" y="2662554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移動方式：玩家只能在沒有阻礙物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如牆壁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的情況下，上、下、左、右的移動 。</a:t>
            </a:r>
            <a:endParaRPr lang="en-US" altLang="zh-TW" b="1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D5B914-4255-E7DE-A88F-85517D8F00C5}"/>
              </a:ext>
            </a:extLst>
          </p:cNvPr>
          <p:cNvSpPr txBox="1">
            <a:spLocks/>
          </p:cNvSpPr>
          <p:nvPr/>
        </p:nvSpPr>
        <p:spPr>
          <a:xfrm>
            <a:off x="1851264" y="3867662"/>
            <a:ext cx="5872480" cy="7014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/>
              <a:t>推箱限制：箱子只能被「推」，並且玩家不能同時推動兩個或以上的箱子。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594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F10132-9E4E-86D4-4DBA-70105CF0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86" y="1507894"/>
            <a:ext cx="3855430" cy="42328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110FC2-DB95-7C99-DEF2-7F9C36BF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8" y="1353861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DA7335-A01C-8B22-625C-715667B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20" y="3008726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9FC8A4-EE6E-7290-C642-B732C147A5C7}"/>
              </a:ext>
            </a:extLst>
          </p:cNvPr>
          <p:cNvSpPr/>
          <p:nvPr/>
        </p:nvSpPr>
        <p:spPr>
          <a:xfrm>
            <a:off x="6365928" y="3110255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17340-045B-D58F-3F84-F64E8253D209}"/>
              </a:ext>
            </a:extLst>
          </p:cNvPr>
          <p:cNvSpPr/>
          <p:nvPr/>
        </p:nvSpPr>
        <p:spPr>
          <a:xfrm>
            <a:off x="5894340" y="3015741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664E91-249D-5734-E4AE-E853963CACE8}"/>
              </a:ext>
            </a:extLst>
          </p:cNvPr>
          <p:cNvSpPr/>
          <p:nvPr/>
        </p:nvSpPr>
        <p:spPr>
          <a:xfrm>
            <a:off x="6365928" y="387254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25C36C-4A53-6F85-0FE8-00D9CDF68AA5}"/>
              </a:ext>
            </a:extLst>
          </p:cNvPr>
          <p:cNvCxnSpPr>
            <a:cxnSpLocks/>
          </p:cNvCxnSpPr>
          <p:nvPr/>
        </p:nvCxnSpPr>
        <p:spPr>
          <a:xfrm flipV="1">
            <a:off x="9280934" y="1963034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1B5BA92-0B92-AF84-9557-1DA60C3197CA}"/>
              </a:ext>
            </a:extLst>
          </p:cNvPr>
          <p:cNvCxnSpPr>
            <a:cxnSpLocks/>
          </p:cNvCxnSpPr>
          <p:nvPr/>
        </p:nvCxnSpPr>
        <p:spPr>
          <a:xfrm flipH="1">
            <a:off x="8481922" y="2777285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6570A16-B336-D773-E153-F7F10AA05DD5}"/>
              </a:ext>
            </a:extLst>
          </p:cNvPr>
          <p:cNvCxnSpPr>
            <a:cxnSpLocks/>
          </p:cNvCxnSpPr>
          <p:nvPr/>
        </p:nvCxnSpPr>
        <p:spPr>
          <a:xfrm>
            <a:off x="9280934" y="3110255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51E62D2-822F-E0B8-F798-B45BA4DE006E}"/>
              </a:ext>
            </a:extLst>
          </p:cNvPr>
          <p:cNvCxnSpPr>
            <a:cxnSpLocks/>
          </p:cNvCxnSpPr>
          <p:nvPr/>
        </p:nvCxnSpPr>
        <p:spPr>
          <a:xfrm>
            <a:off x="9611860" y="2777285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EC1D4C5-8535-A000-9501-411E0AB8012A}"/>
              </a:ext>
            </a:extLst>
          </p:cNvPr>
          <p:cNvSpPr/>
          <p:nvPr/>
        </p:nvSpPr>
        <p:spPr>
          <a:xfrm>
            <a:off x="5955533" y="349135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72DE8C-3F0F-7B2F-7DC9-2BFD2C6BC01A}"/>
              </a:ext>
            </a:extLst>
          </p:cNvPr>
          <p:cNvSpPr/>
          <p:nvPr/>
        </p:nvSpPr>
        <p:spPr>
          <a:xfrm>
            <a:off x="6796968" y="3506708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F994B7-1DCF-9C3F-180A-52E18947D30A}"/>
              </a:ext>
            </a:extLst>
          </p:cNvPr>
          <p:cNvSpPr txBox="1"/>
          <p:nvPr/>
        </p:nvSpPr>
        <p:spPr>
          <a:xfrm>
            <a:off x="6293820" y="2568086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BA330E-9434-01A0-8D6A-DD918AC82A91}"/>
              </a:ext>
            </a:extLst>
          </p:cNvPr>
          <p:cNvSpPr txBox="1"/>
          <p:nvPr/>
        </p:nvSpPr>
        <p:spPr>
          <a:xfrm>
            <a:off x="6335262" y="4327448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1EE5A-4746-F9AD-9C6E-8E1E4A42FFA5}"/>
              </a:ext>
            </a:extLst>
          </p:cNvPr>
          <p:cNvSpPr txBox="1"/>
          <p:nvPr/>
        </p:nvSpPr>
        <p:spPr>
          <a:xfrm>
            <a:off x="5477800" y="3432656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921EC3-3BF9-AEDD-CB62-920922F405C0}"/>
              </a:ext>
            </a:extLst>
          </p:cNvPr>
          <p:cNvSpPr txBox="1"/>
          <p:nvPr/>
        </p:nvSpPr>
        <p:spPr>
          <a:xfrm>
            <a:off x="7104678" y="3455019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9C17BB-3C98-66D7-0DED-36282672302D}"/>
              </a:ext>
            </a:extLst>
          </p:cNvPr>
          <p:cNvSpPr txBox="1"/>
          <p:nvPr/>
        </p:nvSpPr>
        <p:spPr>
          <a:xfrm>
            <a:off x="9222508" y="2063965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A8FFE5-0B52-16F5-972F-91286380C18F}"/>
              </a:ext>
            </a:extLst>
          </p:cNvPr>
          <p:cNvSpPr txBox="1"/>
          <p:nvPr/>
        </p:nvSpPr>
        <p:spPr>
          <a:xfrm>
            <a:off x="9222508" y="3085687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7E4825-23C2-B404-7C1F-80C81F215394}"/>
              </a:ext>
            </a:extLst>
          </p:cNvPr>
          <p:cNvSpPr txBox="1"/>
          <p:nvPr/>
        </p:nvSpPr>
        <p:spPr>
          <a:xfrm>
            <a:off x="8613359" y="243329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C4A1FC-EA91-2FD5-B73A-B4B28552197C}"/>
              </a:ext>
            </a:extLst>
          </p:cNvPr>
          <p:cNvSpPr txBox="1"/>
          <p:nvPr/>
        </p:nvSpPr>
        <p:spPr>
          <a:xfrm>
            <a:off x="9904686" y="2383420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FAF6-DFA8-B372-7366-7DC8DF5341E0}"/>
              </a:ext>
            </a:extLst>
          </p:cNvPr>
          <p:cNvSpPr/>
          <p:nvPr/>
        </p:nvSpPr>
        <p:spPr>
          <a:xfrm>
            <a:off x="6357563" y="3498412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02BFCEE-72E1-79EB-D4D8-2E138290975C}"/>
              </a:ext>
            </a:extLst>
          </p:cNvPr>
          <p:cNvCxnSpPr>
            <a:cxnSpLocks/>
          </p:cNvCxnSpPr>
          <p:nvPr/>
        </p:nvCxnSpPr>
        <p:spPr>
          <a:xfrm>
            <a:off x="6647587" y="3772662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2092D1-C302-3E49-A6EA-3395D11656B6}"/>
              </a:ext>
            </a:extLst>
          </p:cNvPr>
          <p:cNvSpPr txBox="1"/>
          <p:nvPr/>
        </p:nvSpPr>
        <p:spPr>
          <a:xfrm>
            <a:off x="7015572" y="4270644"/>
            <a:ext cx="36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重置遊戲按鈕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3590269" y="237453"/>
            <a:ext cx="5282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F7A6048-63B7-549E-50A2-6E001B74B58E}"/>
              </a:ext>
            </a:extLst>
          </p:cNvPr>
          <p:cNvSpPr/>
          <p:nvPr/>
        </p:nvSpPr>
        <p:spPr>
          <a:xfrm>
            <a:off x="5111498" y="4780877"/>
            <a:ext cx="290158" cy="862642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32EDFC-AE7E-EDB4-8D2B-C34C21D317B8}"/>
              </a:ext>
            </a:extLst>
          </p:cNvPr>
          <p:cNvSpPr txBox="1"/>
          <p:nvPr/>
        </p:nvSpPr>
        <p:spPr>
          <a:xfrm>
            <a:off x="5392580" y="5089846"/>
            <a:ext cx="68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計分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6" y="803627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95741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99582"/>
              </p:ext>
            </p:extLst>
          </p:nvPr>
        </p:nvGraphicFramePr>
        <p:xfrm>
          <a:off x="1255765" y="1338115"/>
          <a:ext cx="9674764" cy="504953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3777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板子燒錄後會傳輸初始化的地圖到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傳輸地圖資料至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endParaRPr lang="zh-TW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確認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傳輸內容包含「地圖資料」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「遊戲結束判斷狀態」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上繪製出遊戲畫面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傳來的資料解碼，繪製出遊戲畫面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1735"/>
                  </a:ext>
                </a:extLst>
              </a:tr>
              <a:tr h="50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顯示「未擺放」位置的數量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以二進制的方式顯示「剩餘」擺放位置的數量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498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按下「上、下、左、右」對應按鈕後，會「觸發中斷」並更改地圖陣列的資訊，並於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端的畫面上顯示人物做出「對應」移動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047621"/>
                  </a:ext>
                </a:extLst>
              </a:tr>
              <a:tr h="441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顯示未擺放位置數量減少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當箱子擺放在目的地上時剩餘數量減少，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上的數值隨著減少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886916"/>
                  </a:ext>
                </a:extLst>
              </a:tr>
              <a:tr h="44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按鈕觸發中斷執行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「人物移動」和「重新遊玩」按鈕被按下時，遊戲中斷並執行對應動作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48829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遊戲結束判定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當地圖上目的地位置都被擺上後，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傳輸完成的「遊戲結束判斷狀態」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顯示通關完成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傳來的資料解碼，顯示遊戲通關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Winner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的畫面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47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按下「重置按鈕」後，回復地圖初始畫面以及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需要擺放位置的數量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767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1F1E74-D190-FA09-935F-6F5AEC9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9C93C3-B9CC-F1BA-8E19-32DCBED1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1" y="2111114"/>
            <a:ext cx="11887158" cy="26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A8316C-59EE-5C98-00A6-473105BDBC55}"/>
              </a:ext>
            </a:extLst>
          </p:cNvPr>
          <p:cNvSpPr txBox="1"/>
          <p:nvPr/>
        </p:nvSpPr>
        <p:spPr>
          <a:xfrm>
            <a:off x="4178852" y="501650"/>
            <a:ext cx="38342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000" b="1" dirty="0" err="1"/>
              <a:t>BreakDown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7750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C8CB6A-2660-390B-5B5B-767CF720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92" y="1983328"/>
            <a:ext cx="9527215" cy="289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F006F2-7FCD-B969-A30D-C97FF3F1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539C72-3B62-F99A-B093-B230AC8D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4" y="1078467"/>
            <a:ext cx="10048251" cy="47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</p:txBody>
      </p:sp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959</Words>
  <Application>Microsoft Office PowerPoint</Application>
  <PresentationFormat>寬螢幕</PresentationFormat>
  <Paragraphs>171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Microsoft JhengHei UI</vt:lpstr>
      <vt:lpstr>Arial</vt:lpstr>
      <vt:lpstr>Avenir Next LT Pro</vt:lpstr>
      <vt:lpstr>Consolas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273</cp:revision>
  <dcterms:created xsi:type="dcterms:W3CDTF">2023-11-03T06:50:12Z</dcterms:created>
  <dcterms:modified xsi:type="dcterms:W3CDTF">2023-12-14T09:32:02Z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